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19" r:id="rId2"/>
    <p:sldId id="307" r:id="rId3"/>
    <p:sldId id="308" r:id="rId4"/>
    <p:sldId id="309" r:id="rId5"/>
    <p:sldId id="310" r:id="rId6"/>
  </p:sldIdLst>
  <p:sldSz cx="9144000" cy="6858000" type="screen4x3"/>
  <p:notesSz cx="6735763" cy="98663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2D2F0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28" autoAdjust="0"/>
    <p:restoredTop sz="94660"/>
  </p:normalViewPr>
  <p:slideViewPr>
    <p:cSldViewPr>
      <p:cViewPr varScale="1">
        <p:scale>
          <a:sx n="81" d="100"/>
          <a:sy n="81" d="100"/>
        </p:scale>
        <p:origin x="1440" y="9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27"/>
    </mc:Choice>
    <mc:Fallback>
      <c:style val="27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Plan1!$B$1</c:f>
              <c:strCache>
                <c:ptCount val="1"/>
                <c:pt idx="0">
                  <c:v>Novas ações judiciais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Plan1!$A$2:$A$13</c:f>
              <c:numCache>
                <c:formatCode>mmm/yy</c:formatCode>
                <c:ptCount val="12"/>
                <c:pt idx="0">
                  <c:v>42736</c:v>
                </c:pt>
                <c:pt idx="1">
                  <c:v>42767</c:v>
                </c:pt>
                <c:pt idx="2">
                  <c:v>42795</c:v>
                </c:pt>
                <c:pt idx="3">
                  <c:v>42826</c:v>
                </c:pt>
                <c:pt idx="4">
                  <c:v>42856</c:v>
                </c:pt>
                <c:pt idx="5">
                  <c:v>42887</c:v>
                </c:pt>
                <c:pt idx="6">
                  <c:v>42917</c:v>
                </c:pt>
                <c:pt idx="7">
                  <c:v>42948</c:v>
                </c:pt>
                <c:pt idx="8">
                  <c:v>42979</c:v>
                </c:pt>
                <c:pt idx="9">
                  <c:v>43009</c:v>
                </c:pt>
                <c:pt idx="10">
                  <c:v>43040</c:v>
                </c:pt>
                <c:pt idx="11">
                  <c:v>43070</c:v>
                </c:pt>
              </c:numCache>
            </c:numRef>
          </c:cat>
          <c:val>
            <c:numRef>
              <c:f>Plan1!$B$2:$B$13</c:f>
              <c:numCache>
                <c:formatCode>#,##0</c:formatCode>
                <c:ptCount val="12"/>
                <c:pt idx="0">
                  <c:v>1126</c:v>
                </c:pt>
                <c:pt idx="1">
                  <c:v>1564</c:v>
                </c:pt>
                <c:pt idx="2">
                  <c:v>1780</c:v>
                </c:pt>
                <c:pt idx="3">
                  <c:v>1689</c:v>
                </c:pt>
                <c:pt idx="4">
                  <c:v>2043</c:v>
                </c:pt>
                <c:pt idx="5">
                  <c:v>1644</c:v>
                </c:pt>
                <c:pt idx="6">
                  <c:v>1820</c:v>
                </c:pt>
                <c:pt idx="7">
                  <c:v>1863</c:v>
                </c:pt>
                <c:pt idx="8">
                  <c:v>1779</c:v>
                </c:pt>
                <c:pt idx="9">
                  <c:v>1669</c:v>
                </c:pt>
                <c:pt idx="10">
                  <c:v>1450</c:v>
                </c:pt>
                <c:pt idx="11">
                  <c:v>1215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358-4044-B3C4-64AE0DE91B2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166124160"/>
        <c:axId val="166474112"/>
      </c:barChart>
      <c:dateAx>
        <c:axId val="166124160"/>
        <c:scaling>
          <c:orientation val="minMax"/>
        </c:scaling>
        <c:delete val="0"/>
        <c:axPos val="b"/>
        <c:numFmt formatCode="mmm/yy" sourceLinked="0"/>
        <c:majorTickMark val="none"/>
        <c:minorTickMark val="none"/>
        <c:tickLblPos val="nextTo"/>
        <c:txPr>
          <a:bodyPr rot="0" vert="horz"/>
          <a:lstStyle/>
          <a:p>
            <a:pPr>
              <a:defRPr sz="1200">
                <a:latin typeface="Calibri" pitchFamily="34" charset="0"/>
              </a:defRPr>
            </a:pPr>
            <a:endParaRPr lang="pt-BR"/>
          </a:p>
        </c:txPr>
        <c:crossAx val="166474112"/>
        <c:crosses val="autoZero"/>
        <c:auto val="1"/>
        <c:lblOffset val="100"/>
        <c:baseTimeUnit val="months"/>
      </c:dateAx>
      <c:valAx>
        <c:axId val="166474112"/>
        <c:scaling>
          <c:orientation val="minMax"/>
        </c:scaling>
        <c:delete val="0"/>
        <c:axPos val="l"/>
        <c:numFmt formatCode="#,##0" sourceLinked="1"/>
        <c:majorTickMark val="none"/>
        <c:minorTickMark val="none"/>
        <c:tickLblPos val="nextTo"/>
        <c:txPr>
          <a:bodyPr rot="0" vert="horz"/>
          <a:lstStyle/>
          <a:p>
            <a:pPr>
              <a:defRPr sz="1200">
                <a:latin typeface="Calibri" pitchFamily="34" charset="0"/>
              </a:defRPr>
            </a:pPr>
            <a:endParaRPr lang="pt-BR"/>
          </a:p>
        </c:txPr>
        <c:crossAx val="166124160"/>
        <c:crosses val="autoZero"/>
        <c:crossBetween val="between"/>
      </c:valAx>
      <c:spPr>
        <a:noFill/>
        <a:ln w="25391">
          <a:noFill/>
        </a:ln>
      </c:spPr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27"/>
    </mc:Choice>
    <mc:Fallback>
      <c:style val="27"/>
    </mc:Fallback>
  </mc:AlternateContent>
  <c:chart>
    <c:autoTitleDeleted val="1"/>
    <c:plotArea>
      <c:layout>
        <c:manualLayout>
          <c:layoutTarget val="inner"/>
          <c:xMode val="edge"/>
          <c:yMode val="edge"/>
          <c:x val="6.2476924759405118E-2"/>
          <c:y val="2.0837285812937052E-2"/>
          <c:w val="0.92224529746281736"/>
          <c:h val="0.8196710626079490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Plan1!$B$1</c:f>
              <c:strCache>
                <c:ptCount val="1"/>
                <c:pt idx="0">
                  <c:v>Novas ações judiciais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Plan1!$A$2:$A$14</c:f>
              <c:strCache>
                <c:ptCount val="13"/>
                <c:pt idx="0">
                  <c:v>PJ Capital</c:v>
                </c:pt>
                <c:pt idx="1">
                  <c:v>PR 1 </c:v>
                </c:pt>
                <c:pt idx="2">
                  <c:v>PR 2</c:v>
                </c:pt>
                <c:pt idx="3">
                  <c:v>PR 3</c:v>
                </c:pt>
                <c:pt idx="4">
                  <c:v>PR 4</c:v>
                </c:pt>
                <c:pt idx="5">
                  <c:v>PR 5</c:v>
                </c:pt>
                <c:pt idx="6">
                  <c:v>PR 6</c:v>
                </c:pt>
                <c:pt idx="7">
                  <c:v>PR 7</c:v>
                </c:pt>
                <c:pt idx="8">
                  <c:v>PR 8</c:v>
                </c:pt>
                <c:pt idx="9">
                  <c:v>PR 9</c:v>
                </c:pt>
                <c:pt idx="10">
                  <c:v>PR 10</c:v>
                </c:pt>
                <c:pt idx="11">
                  <c:v>PR 11</c:v>
                </c:pt>
                <c:pt idx="12">
                  <c:v>PR 12</c:v>
                </c:pt>
              </c:strCache>
            </c:strRef>
          </c:cat>
          <c:val>
            <c:numRef>
              <c:f>Plan1!$B$2:$B$14</c:f>
              <c:numCache>
                <c:formatCode>#,##0</c:formatCode>
                <c:ptCount val="13"/>
                <c:pt idx="0">
                  <c:v>1629</c:v>
                </c:pt>
                <c:pt idx="1">
                  <c:v>975</c:v>
                </c:pt>
                <c:pt idx="2">
                  <c:v>631</c:v>
                </c:pt>
                <c:pt idx="3">
                  <c:v>882</c:v>
                </c:pt>
                <c:pt idx="4">
                  <c:v>1729</c:v>
                </c:pt>
                <c:pt idx="5">
                  <c:v>1955</c:v>
                </c:pt>
                <c:pt idx="6">
                  <c:v>3763</c:v>
                </c:pt>
                <c:pt idx="7">
                  <c:v>1870</c:v>
                </c:pt>
                <c:pt idx="8">
                  <c:v>2015</c:v>
                </c:pt>
                <c:pt idx="9">
                  <c:v>645</c:v>
                </c:pt>
                <c:pt idx="10">
                  <c:v>1074</c:v>
                </c:pt>
                <c:pt idx="11">
                  <c:v>1055</c:v>
                </c:pt>
                <c:pt idx="12">
                  <c:v>1419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EE9-4ED9-AEFA-D203338BC40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166134912"/>
        <c:axId val="166136448"/>
      </c:barChart>
      <c:catAx>
        <c:axId val="166134912"/>
        <c:scaling>
          <c:orientation val="minMax"/>
        </c:scaling>
        <c:delete val="0"/>
        <c:axPos val="b"/>
        <c:numFmt formatCode="mmm/yy" sourceLinked="0"/>
        <c:majorTickMark val="none"/>
        <c:minorTickMark val="none"/>
        <c:tickLblPos val="nextTo"/>
        <c:txPr>
          <a:bodyPr rot="0" vert="horz"/>
          <a:lstStyle/>
          <a:p>
            <a:pPr>
              <a:defRPr sz="1200">
                <a:latin typeface="Calibri" pitchFamily="34" charset="0"/>
              </a:defRPr>
            </a:pPr>
            <a:endParaRPr lang="pt-BR"/>
          </a:p>
        </c:txPr>
        <c:crossAx val="166136448"/>
        <c:crosses val="autoZero"/>
        <c:auto val="1"/>
        <c:lblAlgn val="ctr"/>
        <c:lblOffset val="100"/>
        <c:noMultiLvlLbl val="1"/>
      </c:catAx>
      <c:valAx>
        <c:axId val="166136448"/>
        <c:scaling>
          <c:orientation val="minMax"/>
        </c:scaling>
        <c:delete val="0"/>
        <c:axPos val="l"/>
        <c:numFmt formatCode="#,##0" sourceLinked="1"/>
        <c:majorTickMark val="none"/>
        <c:minorTickMark val="none"/>
        <c:tickLblPos val="nextTo"/>
        <c:txPr>
          <a:bodyPr rot="0" vert="horz"/>
          <a:lstStyle/>
          <a:p>
            <a:pPr>
              <a:defRPr sz="1200">
                <a:latin typeface="Calibri" pitchFamily="34" charset="0"/>
              </a:defRPr>
            </a:pPr>
            <a:endParaRPr lang="pt-BR"/>
          </a:p>
        </c:txPr>
        <c:crossAx val="166134912"/>
        <c:crosses val="autoZero"/>
        <c:crossBetween val="between"/>
      </c:valAx>
      <c:spPr>
        <a:noFill/>
        <a:ln w="25391">
          <a:noFill/>
        </a:ln>
      </c:spPr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27"/>
    </mc:Choice>
    <mc:Fallback>
      <c:style val="27"/>
    </mc:Fallback>
  </mc:AlternateContent>
  <c:chart>
    <c:autoTitleDeleted val="1"/>
    <c:plotArea>
      <c:layout>
        <c:manualLayout>
          <c:layoutTarget val="inner"/>
          <c:xMode val="edge"/>
          <c:yMode val="edge"/>
          <c:x val="6.2476924759405118E-2"/>
          <c:y val="2.0837285812937052E-2"/>
          <c:w val="0.92224529746281736"/>
          <c:h val="0.8196710626079490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Plan1!$B$1</c:f>
              <c:strCache>
                <c:ptCount val="1"/>
                <c:pt idx="0">
                  <c:v>Novas ações judiciais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Plan1!$A$2:$A$14</c:f>
              <c:strCache>
                <c:ptCount val="13"/>
                <c:pt idx="0">
                  <c:v>PJ Capital</c:v>
                </c:pt>
                <c:pt idx="1">
                  <c:v>PR 1 </c:v>
                </c:pt>
                <c:pt idx="2">
                  <c:v>PR 2</c:v>
                </c:pt>
                <c:pt idx="3">
                  <c:v>PR 3</c:v>
                </c:pt>
                <c:pt idx="4">
                  <c:v>PR 4</c:v>
                </c:pt>
                <c:pt idx="5">
                  <c:v>PR 5</c:v>
                </c:pt>
                <c:pt idx="6">
                  <c:v>PR 6</c:v>
                </c:pt>
                <c:pt idx="7">
                  <c:v>PR 7</c:v>
                </c:pt>
                <c:pt idx="8">
                  <c:v>PR 8</c:v>
                </c:pt>
                <c:pt idx="9">
                  <c:v>PR 9</c:v>
                </c:pt>
                <c:pt idx="10">
                  <c:v>PR 10</c:v>
                </c:pt>
                <c:pt idx="11">
                  <c:v>PR 11</c:v>
                </c:pt>
                <c:pt idx="12">
                  <c:v>PR 12</c:v>
                </c:pt>
              </c:strCache>
            </c:strRef>
          </c:cat>
          <c:val>
            <c:numRef>
              <c:f>Plan1!$B$2:$B$14</c:f>
              <c:numCache>
                <c:formatCode>_(* #,##0.00_);_(* \(#,##0.00\);_(* "-"??_);_(@_)</c:formatCode>
                <c:ptCount val="13"/>
                <c:pt idx="0">
                  <c:v>1.39</c:v>
                </c:pt>
                <c:pt idx="1">
                  <c:v>1.0900000000000001</c:v>
                </c:pt>
                <c:pt idx="2">
                  <c:v>3.07</c:v>
                </c:pt>
                <c:pt idx="3">
                  <c:v>3.63</c:v>
                </c:pt>
                <c:pt idx="4">
                  <c:v>7.09</c:v>
                </c:pt>
                <c:pt idx="5">
                  <c:v>2.94</c:v>
                </c:pt>
                <c:pt idx="6">
                  <c:v>15.44</c:v>
                </c:pt>
                <c:pt idx="7">
                  <c:v>11.49</c:v>
                </c:pt>
                <c:pt idx="8">
                  <c:v>12.62</c:v>
                </c:pt>
                <c:pt idx="9">
                  <c:v>8.3699999999999992</c:v>
                </c:pt>
                <c:pt idx="10">
                  <c:v>12.44</c:v>
                </c:pt>
                <c:pt idx="11">
                  <c:v>10.25</c:v>
                </c:pt>
                <c:pt idx="12">
                  <c:v>12.55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B4C-4C68-A594-837D30C6AD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2605824"/>
        <c:axId val="2607360"/>
      </c:barChart>
      <c:catAx>
        <c:axId val="2605824"/>
        <c:scaling>
          <c:orientation val="minMax"/>
        </c:scaling>
        <c:delete val="0"/>
        <c:axPos val="b"/>
        <c:numFmt formatCode="mmm/yy" sourceLinked="0"/>
        <c:majorTickMark val="none"/>
        <c:minorTickMark val="none"/>
        <c:tickLblPos val="nextTo"/>
        <c:txPr>
          <a:bodyPr rot="0" vert="horz"/>
          <a:lstStyle/>
          <a:p>
            <a:pPr>
              <a:defRPr sz="1200">
                <a:latin typeface="Calibri" pitchFamily="34" charset="0"/>
              </a:defRPr>
            </a:pPr>
            <a:endParaRPr lang="pt-BR"/>
          </a:p>
        </c:txPr>
        <c:crossAx val="2607360"/>
        <c:crosses val="autoZero"/>
        <c:auto val="1"/>
        <c:lblAlgn val="ctr"/>
        <c:lblOffset val="100"/>
        <c:noMultiLvlLbl val="1"/>
      </c:catAx>
      <c:valAx>
        <c:axId val="2607360"/>
        <c:scaling>
          <c:orientation val="minMax"/>
        </c:scaling>
        <c:delete val="0"/>
        <c:axPos val="l"/>
        <c:numFmt formatCode="#,##0" sourceLinked="0"/>
        <c:majorTickMark val="none"/>
        <c:minorTickMark val="none"/>
        <c:tickLblPos val="nextTo"/>
        <c:txPr>
          <a:bodyPr rot="0" vert="horz"/>
          <a:lstStyle/>
          <a:p>
            <a:pPr>
              <a:defRPr sz="1200">
                <a:latin typeface="Calibri" pitchFamily="34" charset="0"/>
              </a:defRPr>
            </a:pPr>
            <a:endParaRPr lang="pt-BR"/>
          </a:p>
        </c:txPr>
        <c:crossAx val="2605824"/>
        <c:crosses val="autoZero"/>
        <c:crossBetween val="between"/>
      </c:valAx>
      <c:spPr>
        <a:noFill/>
        <a:ln w="25391">
          <a:noFill/>
        </a:ln>
      </c:spPr>
    </c:plotArea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T0" fmla="*/ 0 w 1000"/>
              <a:gd name="T1" fmla="*/ 0 h 1000"/>
              <a:gd name="T2" fmla="*/ 2147483647 w 1000"/>
              <a:gd name="T3" fmla="*/ 0 h 1000"/>
              <a:gd name="T4" fmla="*/ 2147483647 w 1000"/>
              <a:gd name="T5" fmla="*/ 2147483647 h 1000"/>
              <a:gd name="T6" fmla="*/ 0 w 1000"/>
              <a:gd name="T7" fmla="*/ 2147483647 h 1000"/>
              <a:gd name="T8" fmla="*/ 0 w 1000"/>
              <a:gd name="T9" fmla="*/ 0 h 1000"/>
              <a:gd name="T10" fmla="*/ 2147483647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pt-BR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730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000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17305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A89792-B4DF-41F2-BF58-4D76E6506E52}" type="datetime3">
              <a:rPr lang="pt-BR">
                <a:solidFill>
                  <a:srgbClr val="000000"/>
                </a:solidFill>
              </a:rPr>
              <a:pPr>
                <a:defRPr/>
              </a:pPr>
              <a:t>17.01.18</a:t>
            </a:fld>
            <a:endParaRPr lang="pt-BR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07E422-CD3A-49FD-98DB-254D9B1B26E5}" type="slidenum">
              <a:rPr lang="pt-BR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pt-B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93251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EAECAD-1172-4DFF-A028-EAFEFB5C33C3}" type="datetime3">
              <a:rPr lang="pt-BR">
                <a:solidFill>
                  <a:srgbClr val="000000"/>
                </a:solidFill>
              </a:rPr>
              <a:pPr>
                <a:defRPr/>
              </a:pPr>
              <a:t>17.01.18</a:t>
            </a:fld>
            <a:endParaRPr lang="pt-BR" dirty="0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76E446-ECAB-46CA-A714-0F20E911BF1E}" type="slidenum">
              <a:rPr lang="pt-BR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pt-B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8512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73838" y="304800"/>
            <a:ext cx="2001837" cy="5715000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4700" cy="5715000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8D1C74-DCB7-490C-BCF9-15E6738859FD}" type="datetime3">
              <a:rPr lang="pt-BR">
                <a:solidFill>
                  <a:srgbClr val="000000"/>
                </a:solidFill>
              </a:rPr>
              <a:pPr>
                <a:defRPr/>
              </a:pPr>
              <a:t>17.01.18</a:t>
            </a:fld>
            <a:endParaRPr lang="pt-BR" dirty="0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D39D22-AED3-471C-87AF-FD7DD4AD6DD8}" type="slidenum">
              <a:rPr lang="pt-BR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pt-B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12764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ítulo e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abela 2"/>
          <p:cNvSpPr>
            <a:spLocks noGrp="1"/>
          </p:cNvSpPr>
          <p:nvPr>
            <p:ph type="tbl"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pPr lvl="0"/>
            <a:endParaRPr lang="pt-BR" noProof="0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B73C32-3309-4BFD-85A4-390273314F89}" type="datetime3">
              <a:rPr lang="pt-BR">
                <a:solidFill>
                  <a:srgbClr val="000000"/>
                </a:solidFill>
              </a:rPr>
              <a:pPr>
                <a:defRPr/>
              </a:pPr>
              <a:t>17.01.18</a:t>
            </a:fld>
            <a:endParaRPr lang="pt-BR" dirty="0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01A6AE-6626-4B80-AF28-39B87AA6BAFD}" type="slidenum">
              <a:rPr lang="pt-BR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pt-B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334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0B7271-0E19-49A8-A0D4-13AB9251CA30}" type="datetime3">
              <a:rPr lang="pt-BR">
                <a:solidFill>
                  <a:srgbClr val="000000"/>
                </a:solidFill>
              </a:rPr>
              <a:pPr>
                <a:defRPr/>
              </a:pPr>
              <a:t>17.01.18</a:t>
            </a:fld>
            <a:endParaRPr lang="pt-BR" dirty="0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104BE4-DBD5-42D1-8928-67DAB08C2E42}" type="slidenum">
              <a:rPr lang="pt-BR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pt-B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8271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24E9BD-68AF-465F-A24E-482AB393D91E}" type="datetime3">
              <a:rPr lang="pt-BR">
                <a:solidFill>
                  <a:srgbClr val="000000"/>
                </a:solidFill>
              </a:rPr>
              <a:pPr>
                <a:defRPr/>
              </a:pPr>
              <a:t>17.01.18</a:t>
            </a:fld>
            <a:endParaRPr lang="pt-BR" dirty="0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263A7C-243B-4C4B-83BC-E1AC6A15D082}" type="slidenum">
              <a:rPr lang="pt-BR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pt-B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4607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38F2A9-ECF2-45FD-8F8F-60A8E2DAF0F9}" type="datetime3">
              <a:rPr lang="pt-BR">
                <a:solidFill>
                  <a:srgbClr val="000000"/>
                </a:solidFill>
              </a:rPr>
              <a:pPr>
                <a:defRPr/>
              </a:pPr>
              <a:t>17.01.18</a:t>
            </a:fld>
            <a:endParaRPr lang="pt-BR" dirty="0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A28490-F879-4088-8A27-6C5410CBE1F5}" type="slidenum">
              <a:rPr lang="pt-BR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pt-B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3724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0448EB-299F-48D4-A0E4-97F1DEC5A87C}" type="datetime3">
              <a:rPr lang="pt-BR">
                <a:solidFill>
                  <a:srgbClr val="000000"/>
                </a:solidFill>
              </a:rPr>
              <a:pPr>
                <a:defRPr/>
              </a:pPr>
              <a:t>17.01.18</a:t>
            </a:fld>
            <a:endParaRPr lang="pt-BR" dirty="0">
              <a:solidFill>
                <a:srgbClr val="000000"/>
              </a:solidFill>
            </a:endParaRPr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5D0A98-733E-4EE7-ACE0-004B3507AC2B}" type="slidenum">
              <a:rPr lang="pt-BR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pt-B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51529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D79D47-D101-45B5-BFB3-0431BFFE6471}" type="datetime3">
              <a:rPr lang="pt-BR">
                <a:solidFill>
                  <a:srgbClr val="000000"/>
                </a:solidFill>
              </a:rPr>
              <a:pPr>
                <a:defRPr/>
              </a:pPr>
              <a:t>17.01.18</a:t>
            </a:fld>
            <a:endParaRPr lang="pt-BR" dirty="0">
              <a:solidFill>
                <a:srgbClr val="000000"/>
              </a:solidFill>
            </a:endParaRPr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896FF6-0873-43B9-BB0C-6772B0E08E89}" type="slidenum">
              <a:rPr lang="pt-BR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pt-B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3670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821E59-D3A7-4329-A0D3-AF82456809D3}" type="datetime3">
              <a:rPr lang="pt-BR">
                <a:solidFill>
                  <a:srgbClr val="000000"/>
                </a:solidFill>
              </a:rPr>
              <a:pPr>
                <a:defRPr/>
              </a:pPr>
              <a:t>17.01.18</a:t>
            </a:fld>
            <a:endParaRPr lang="pt-BR" dirty="0">
              <a:solidFill>
                <a:srgbClr val="000000"/>
              </a:solidFill>
            </a:endParaRPr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63F1E0-BC7C-437E-9D4D-4516C96334AA}" type="slidenum">
              <a:rPr lang="pt-BR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pt-B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3683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D1065A-8714-4DBB-821D-AE31E14AD930}" type="datetime3">
              <a:rPr lang="pt-BR">
                <a:solidFill>
                  <a:srgbClr val="000000"/>
                </a:solidFill>
              </a:rPr>
              <a:pPr>
                <a:defRPr/>
              </a:pPr>
              <a:t>17.01.18</a:t>
            </a:fld>
            <a:endParaRPr lang="pt-BR" dirty="0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68165C-2EB0-45FC-BC56-40C547F35AE9}" type="slidenum">
              <a:rPr lang="pt-BR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pt-B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08189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508D8C-F13F-46C0-B962-538BC9FC6045}" type="datetime3">
              <a:rPr lang="pt-BR">
                <a:solidFill>
                  <a:srgbClr val="000000"/>
                </a:solidFill>
              </a:rPr>
              <a:pPr>
                <a:defRPr/>
              </a:pPr>
              <a:t>17.01.18</a:t>
            </a:fld>
            <a:endParaRPr lang="pt-BR" dirty="0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2584C6-2115-42C5-86D7-9FA02BFB3CFA}" type="slidenum">
              <a:rPr lang="pt-BR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pt-B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2325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estilo do título mestre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os estilos do texto mestre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  <a:p>
            <a:pPr lvl="3"/>
            <a:r>
              <a:rPr lang="pt-BR" altLang="pt-BR"/>
              <a:t>Quarto nível</a:t>
            </a:r>
          </a:p>
          <a:p>
            <a:pPr lvl="4"/>
            <a:r>
              <a:rPr lang="pt-BR" altLang="pt-BR"/>
              <a:t>Quinto nível</a:t>
            </a:r>
          </a:p>
        </p:txBody>
      </p:sp>
      <p:sp>
        <p:nvSpPr>
          <p:cNvPr id="2052" name="AutoShape 4"/>
          <p:cNvSpPr>
            <a:spLocks noChangeArrowheads="1"/>
          </p:cNvSpPr>
          <p:nvPr/>
        </p:nvSpPr>
        <p:spPr bwMode="auto">
          <a:xfrm>
            <a:off x="609600" y="1566863"/>
            <a:ext cx="7958138" cy="109537"/>
          </a:xfrm>
          <a:custGeom>
            <a:avLst/>
            <a:gdLst>
              <a:gd name="T0" fmla="*/ 0 w 1000"/>
              <a:gd name="T1" fmla="*/ 0 h 1000"/>
              <a:gd name="T2" fmla="*/ 2147483647 w 1000"/>
              <a:gd name="T3" fmla="*/ 0 h 1000"/>
              <a:gd name="T4" fmla="*/ 2147483647 w 1000"/>
              <a:gd name="T5" fmla="*/ 2147483647 h 1000"/>
              <a:gd name="T6" fmla="*/ 0 w 1000"/>
              <a:gd name="T7" fmla="*/ 2147483647 h 1000"/>
              <a:gd name="T8" fmla="*/ 0 w 1000"/>
              <a:gd name="T9" fmla="*/ 0 h 1000"/>
              <a:gd name="T10" fmla="*/ 2147483647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pt-BR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053" name="Line 5"/>
          <p:cNvSpPr>
            <a:spLocks noChangeShapeType="1"/>
          </p:cNvSpPr>
          <p:nvPr/>
        </p:nvSpPr>
        <p:spPr bwMode="auto">
          <a:xfrm flipV="1">
            <a:off x="609600" y="61722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pt-BR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72038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8DC9569-CC58-4EA2-AEAD-1CCB1BE8E7FA}" type="datetime3">
              <a:rPr lang="pt-BR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17.01.18</a:t>
            </a:fld>
            <a:endParaRPr lang="pt-BR" dirty="0">
              <a:solidFill>
                <a:srgbClr val="000000"/>
              </a:solidFill>
            </a:endParaRPr>
          </a:p>
        </p:txBody>
      </p:sp>
      <p:sp>
        <p:nvSpPr>
          <p:cNvPr id="172039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Verdana" pitchFamily="34" charset="0"/>
              </a:defRPr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172040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6B0B1A4-8B07-4236-8718-C66F19277F4B}" type="slidenum">
              <a:rPr lang="pt-BR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pt-B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1392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2300">
          <a:solidFill>
            <a:schemeClr val="tx1"/>
          </a:solidFill>
          <a:latin typeface="+mn-lt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pt-BR" sz="4000" dirty="0">
                <a:latin typeface="Arial Rounded MT Bold" pitchFamily="34" charset="0"/>
              </a:rPr>
              <a:t>Entrada de novas </a:t>
            </a:r>
            <a:r>
              <a:rPr lang="pt-BR" altLang="pt-BR" sz="4000">
                <a:latin typeface="Arial Rounded MT Bold" pitchFamily="34" charset="0"/>
              </a:rPr>
              <a:t>ações judiciais </a:t>
            </a:r>
            <a:r>
              <a:rPr lang="pt-BR" altLang="pt-BR" sz="4000" dirty="0">
                <a:latin typeface="Arial Rounded MT Bold" pitchFamily="34" charset="0"/>
              </a:rPr>
              <a:t>no Estado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pt-BR" sz="4400" dirty="0">
              <a:latin typeface="Arial Black" pitchFamily="34" charset="0"/>
            </a:endParaRPr>
          </a:p>
          <a:p>
            <a:pPr>
              <a:buNone/>
            </a:pPr>
            <a:endParaRPr lang="pt-BR" sz="4400" dirty="0">
              <a:latin typeface="Arial Black" pitchFamily="34" charset="0"/>
            </a:endParaRPr>
          </a:p>
          <a:p>
            <a:pPr>
              <a:buNone/>
            </a:pPr>
            <a:r>
              <a:rPr lang="pt-BR" sz="4400" dirty="0">
                <a:latin typeface="Arial Black" pitchFamily="34" charset="0"/>
              </a:rPr>
              <a:t>				</a:t>
            </a:r>
            <a:r>
              <a:rPr lang="pt-BR" sz="6000" dirty="0">
                <a:latin typeface="Arial Black" pitchFamily="34" charset="0"/>
              </a:rPr>
              <a:t>2017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ítulo 1"/>
          <p:cNvSpPr>
            <a:spLocks noGrp="1"/>
          </p:cNvSpPr>
          <p:nvPr>
            <p:ph type="title"/>
          </p:nvPr>
        </p:nvSpPr>
        <p:spPr>
          <a:xfrm>
            <a:off x="574675" y="304801"/>
            <a:ext cx="8001000" cy="1035968"/>
          </a:xfrm>
        </p:spPr>
        <p:txBody>
          <a:bodyPr/>
          <a:lstStyle/>
          <a:p>
            <a:r>
              <a:rPr lang="pt-BR" altLang="pt-BR" sz="2400" dirty="0">
                <a:latin typeface="Arial Rounded MT Bold" pitchFamily="34" charset="0"/>
              </a:rPr>
              <a:t>Entrada de novas ações judiciais em saúde pública, no Estado 						      </a:t>
            </a:r>
            <a:r>
              <a:rPr lang="pt-BR" altLang="pt-BR" sz="2200" dirty="0">
                <a:latin typeface="Arial Rounded MT Bold" pitchFamily="34" charset="0"/>
              </a:rPr>
              <a:t>2017</a:t>
            </a:r>
          </a:p>
        </p:txBody>
      </p:sp>
      <p:graphicFrame>
        <p:nvGraphicFramePr>
          <p:cNvPr id="2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83482200"/>
              </p:ext>
            </p:extLst>
          </p:nvPr>
        </p:nvGraphicFramePr>
        <p:xfrm>
          <a:off x="519113" y="1824038"/>
          <a:ext cx="7912100" cy="41767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172" name="Retângulo 1"/>
          <p:cNvSpPr>
            <a:spLocks noChangeArrowheads="1"/>
          </p:cNvSpPr>
          <p:nvPr/>
        </p:nvSpPr>
        <p:spPr bwMode="auto">
          <a:xfrm>
            <a:off x="701270" y="6376194"/>
            <a:ext cx="1361270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pt-BR" altLang="pt-BR" sz="1100" dirty="0">
                <a:solidFill>
                  <a:srgbClr val="000000"/>
                </a:solidFill>
                <a:latin typeface="Verdana" pitchFamily="34" charset="0"/>
                <a:cs typeface="Arial" charset="0"/>
              </a:rPr>
              <a:t>Fonte: PGE.NET </a:t>
            </a:r>
            <a:endParaRPr lang="pt-BR" altLang="pt-BR" sz="11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76469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ítulo 1"/>
          <p:cNvSpPr>
            <a:spLocks noGrp="1"/>
          </p:cNvSpPr>
          <p:nvPr>
            <p:ph type="title"/>
          </p:nvPr>
        </p:nvSpPr>
        <p:spPr>
          <a:xfrm>
            <a:off x="574675" y="304801"/>
            <a:ext cx="8001000" cy="1107976"/>
          </a:xfrm>
        </p:spPr>
        <p:txBody>
          <a:bodyPr/>
          <a:lstStyle/>
          <a:p>
            <a:pPr algn="just"/>
            <a:r>
              <a:rPr lang="pt-BR" altLang="pt-BR" sz="2400" dirty="0">
                <a:latin typeface="Arial Rounded MT Bold" pitchFamily="34" charset="0"/>
              </a:rPr>
              <a:t>Novas ações judiciais – saúde pública, por Procuradoria Regional      			        </a:t>
            </a:r>
            <a:r>
              <a:rPr lang="pt-BR" altLang="pt-BR" sz="2200" dirty="0">
                <a:latin typeface="Arial Rounded MT Bold" pitchFamily="34" charset="0"/>
              </a:rPr>
              <a:t>2017</a:t>
            </a:r>
          </a:p>
        </p:txBody>
      </p:sp>
      <p:graphicFrame>
        <p:nvGraphicFramePr>
          <p:cNvPr id="2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33324323"/>
              </p:ext>
            </p:extLst>
          </p:nvPr>
        </p:nvGraphicFramePr>
        <p:xfrm>
          <a:off x="611560" y="1916833"/>
          <a:ext cx="8208912" cy="41044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172" name="Retângulo 1"/>
          <p:cNvSpPr>
            <a:spLocks noChangeArrowheads="1"/>
          </p:cNvSpPr>
          <p:nvPr/>
        </p:nvSpPr>
        <p:spPr bwMode="auto">
          <a:xfrm>
            <a:off x="735414" y="6376194"/>
            <a:ext cx="1361270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pt-BR" altLang="pt-BR" sz="1100" dirty="0">
                <a:solidFill>
                  <a:srgbClr val="000000"/>
                </a:solidFill>
                <a:latin typeface="Verdana" pitchFamily="34" charset="0"/>
                <a:cs typeface="Arial" charset="0"/>
              </a:rPr>
              <a:t>Fonte: PGE.NET </a:t>
            </a:r>
            <a:endParaRPr lang="pt-BR" altLang="pt-BR" sz="11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3101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ítulo 1"/>
          <p:cNvSpPr>
            <a:spLocks noGrp="1"/>
          </p:cNvSpPr>
          <p:nvPr>
            <p:ph type="title"/>
          </p:nvPr>
        </p:nvSpPr>
        <p:spPr>
          <a:xfrm>
            <a:off x="574675" y="404813"/>
            <a:ext cx="8174038" cy="936625"/>
          </a:xfrm>
        </p:spPr>
        <p:txBody>
          <a:bodyPr/>
          <a:lstStyle/>
          <a:p>
            <a:pPr algn="just"/>
            <a:r>
              <a:rPr lang="pt-BR" altLang="pt-BR" sz="2400" dirty="0">
                <a:solidFill>
                  <a:srgbClr val="000000"/>
                </a:solidFill>
                <a:latin typeface="Arial Rounded MT Bold" pitchFamily="34" charset="0"/>
              </a:rPr>
              <a:t>Nº de novas ações por 10.000 habitantes, segundo a Procuradoria Regional                                             2017</a:t>
            </a:r>
            <a:endParaRPr lang="pt-BR" altLang="pt-BR" sz="1800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22181873"/>
              </p:ext>
            </p:extLst>
          </p:nvPr>
        </p:nvGraphicFramePr>
        <p:xfrm>
          <a:off x="611559" y="1484788"/>
          <a:ext cx="7920882" cy="4824531"/>
        </p:xfrm>
        <a:graphic>
          <a:graphicData uri="http://schemas.openxmlformats.org/drawingml/2006/table">
            <a:tbl>
              <a:tblPr firstRow="1" lastRow="1" bandRow="1">
                <a:tableStyleId>{5C22544A-7EE6-4342-B048-85BDC9FD1C3A}</a:tableStyleId>
              </a:tblPr>
              <a:tblGrid>
                <a:gridCol w="25814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36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1124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544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47069">
                <a:tc>
                  <a:txBody>
                    <a:bodyPr/>
                    <a:lstStyle/>
                    <a:p>
                      <a:r>
                        <a:rPr lang="pt-BR" sz="1200" dirty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PROCURADORIAS</a:t>
                      </a:r>
                      <a:r>
                        <a:rPr lang="pt-BR" sz="1200" baseline="0" dirty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 REGIONAIS</a:t>
                      </a:r>
                      <a:endParaRPr lang="pt-BR" sz="1200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 marL="91436" marR="91436" marT="45728" marB="457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Nº DE AÇÕES</a:t>
                      </a:r>
                      <a:r>
                        <a:rPr lang="pt-BR" sz="1200" baseline="0" dirty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 JUDICIAIS</a:t>
                      </a:r>
                      <a:endParaRPr lang="pt-BR" sz="1200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  <a:p>
                      <a:pPr algn="ctr"/>
                      <a:r>
                        <a:rPr lang="pt-BR" sz="1200" dirty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2017</a:t>
                      </a:r>
                    </a:p>
                  </a:txBody>
                  <a:tcPr marL="91436" marR="91436" marT="45728" marB="457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POPULAÇÃO</a:t>
                      </a:r>
                    </a:p>
                    <a:p>
                      <a:pPr algn="ctr"/>
                      <a:r>
                        <a:rPr lang="pt-BR" sz="1200" dirty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2017</a:t>
                      </a:r>
                    </a:p>
                  </a:txBody>
                  <a:tcPr marL="91436" marR="91436" marT="45728" marB="457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ÍNDICE DE LITIGIOSIDADE</a:t>
                      </a:r>
                    </a:p>
                  </a:txBody>
                  <a:tcPr marL="91436" marR="91436" marT="45728" marB="457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5533">
                <a:tc>
                  <a:txBody>
                    <a:bodyPr/>
                    <a:lstStyle/>
                    <a:p>
                      <a:r>
                        <a:rPr lang="pt-BR" sz="1200" dirty="0">
                          <a:latin typeface="Calibri" pitchFamily="34" charset="0"/>
                        </a:rPr>
                        <a:t> PJ  – Capital</a:t>
                      </a:r>
                    </a:p>
                  </a:txBody>
                  <a:tcPr marL="91436" marR="91436" marT="45728" marB="4572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>
                          <a:latin typeface="Calibri" pitchFamily="34" charset="0"/>
                        </a:rPr>
                        <a:t>1.629</a:t>
                      </a:r>
                    </a:p>
                  </a:txBody>
                  <a:tcPr marL="91436" marR="91436" marT="45728" marB="45728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11.696.088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>
                          <a:latin typeface="Calibri" pitchFamily="34" charset="0"/>
                        </a:rPr>
                        <a:t>1,39</a:t>
                      </a:r>
                    </a:p>
                  </a:txBody>
                  <a:tcPr marL="91436" marR="91436" marT="45728" marB="45728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5533">
                <a:tc>
                  <a:txBody>
                    <a:bodyPr/>
                    <a:lstStyle/>
                    <a:p>
                      <a:r>
                        <a:rPr lang="pt-BR" sz="1200" dirty="0">
                          <a:latin typeface="Calibri" pitchFamily="34" charset="0"/>
                        </a:rPr>
                        <a:t> PR 1 – Grande São Paulo</a:t>
                      </a:r>
                    </a:p>
                  </a:txBody>
                  <a:tcPr marL="91436" marR="91436" marT="45728" marB="4572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>
                          <a:latin typeface="Calibri" pitchFamily="34" charset="0"/>
                        </a:rPr>
                        <a:t>975</a:t>
                      </a:r>
                    </a:p>
                  </a:txBody>
                  <a:tcPr marL="91436" marR="91436" marT="45728" marB="45728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8.940.530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>
                          <a:latin typeface="Calibri" pitchFamily="34" charset="0"/>
                        </a:rPr>
                        <a:t>1,09</a:t>
                      </a:r>
                    </a:p>
                  </a:txBody>
                  <a:tcPr marL="91436" marR="91436" marT="45728" marB="45728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5533">
                <a:tc>
                  <a:txBody>
                    <a:bodyPr/>
                    <a:lstStyle/>
                    <a:p>
                      <a:r>
                        <a:rPr lang="pt-BR" sz="1200" dirty="0">
                          <a:latin typeface="Calibri" pitchFamily="34" charset="0"/>
                        </a:rPr>
                        <a:t> PR 2 – Santos</a:t>
                      </a:r>
                    </a:p>
                  </a:txBody>
                  <a:tcPr marL="91436" marR="91436" marT="45728" marB="4572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>
                          <a:latin typeface="Calibri" pitchFamily="34" charset="0"/>
                        </a:rPr>
                        <a:t>631</a:t>
                      </a:r>
                    </a:p>
                  </a:txBody>
                  <a:tcPr marL="91436" marR="91436" marT="45728" marB="45728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2.058.125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>
                          <a:latin typeface="Calibri" pitchFamily="34" charset="0"/>
                        </a:rPr>
                        <a:t>3,07</a:t>
                      </a:r>
                    </a:p>
                  </a:txBody>
                  <a:tcPr marL="91436" marR="91436" marT="45728" marB="45728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5533">
                <a:tc>
                  <a:txBody>
                    <a:bodyPr/>
                    <a:lstStyle/>
                    <a:p>
                      <a:r>
                        <a:rPr lang="pt-BR" sz="1200" dirty="0">
                          <a:latin typeface="Calibri" pitchFamily="34" charset="0"/>
                        </a:rPr>
                        <a:t> PR 3 – Taubaté</a:t>
                      </a:r>
                    </a:p>
                  </a:txBody>
                  <a:tcPr marL="91436" marR="91436" marT="45728" marB="4572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>
                          <a:latin typeface="Calibri" pitchFamily="34" charset="0"/>
                        </a:rPr>
                        <a:t>882</a:t>
                      </a:r>
                    </a:p>
                  </a:txBody>
                  <a:tcPr marL="91436" marR="91436" marT="45728" marB="45728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2.432.592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>
                          <a:latin typeface="Calibri" pitchFamily="34" charset="0"/>
                        </a:rPr>
                        <a:t>3,63</a:t>
                      </a:r>
                    </a:p>
                  </a:txBody>
                  <a:tcPr marL="91436" marR="91436" marT="45728" marB="45728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5533">
                <a:tc>
                  <a:txBody>
                    <a:bodyPr/>
                    <a:lstStyle/>
                    <a:p>
                      <a:r>
                        <a:rPr lang="pt-BR" sz="1200" dirty="0">
                          <a:latin typeface="Calibri" pitchFamily="34" charset="0"/>
                        </a:rPr>
                        <a:t> PR 4 – Sorocaba </a:t>
                      </a:r>
                    </a:p>
                  </a:txBody>
                  <a:tcPr marL="91436" marR="91436" marT="45728" marB="4572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>
                          <a:latin typeface="Calibri" pitchFamily="34" charset="0"/>
                        </a:rPr>
                        <a:t>1.729</a:t>
                      </a:r>
                    </a:p>
                  </a:txBody>
                  <a:tcPr marL="91436" marR="91436" marT="45728" marB="45728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2.438.147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>
                          <a:latin typeface="Calibri" pitchFamily="34" charset="0"/>
                        </a:rPr>
                        <a:t>7,09</a:t>
                      </a:r>
                    </a:p>
                  </a:txBody>
                  <a:tcPr marL="91436" marR="91436" marT="45728" marB="45728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5533">
                <a:tc>
                  <a:txBody>
                    <a:bodyPr/>
                    <a:lstStyle/>
                    <a:p>
                      <a:r>
                        <a:rPr lang="pt-BR" sz="1200" dirty="0">
                          <a:latin typeface="Calibri" pitchFamily="34" charset="0"/>
                        </a:rPr>
                        <a:t> PR 5 –Campinas </a:t>
                      </a:r>
                    </a:p>
                  </a:txBody>
                  <a:tcPr marL="91436" marR="91436" marT="45728" marB="4572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>
                          <a:latin typeface="Calibri" pitchFamily="34" charset="0"/>
                        </a:rPr>
                        <a:t>1.955</a:t>
                      </a:r>
                    </a:p>
                  </a:txBody>
                  <a:tcPr marL="91436" marR="91436" marT="45728" marB="45728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6.652.361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>
                          <a:latin typeface="Calibri" pitchFamily="34" charset="0"/>
                        </a:rPr>
                        <a:t>2,94</a:t>
                      </a:r>
                    </a:p>
                  </a:txBody>
                  <a:tcPr marL="91436" marR="91436" marT="45728" marB="45728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5533">
                <a:tc>
                  <a:txBody>
                    <a:bodyPr/>
                    <a:lstStyle/>
                    <a:p>
                      <a:r>
                        <a:rPr lang="pt-BR" sz="1200" dirty="0">
                          <a:latin typeface="Calibri" pitchFamily="34" charset="0"/>
                        </a:rPr>
                        <a:t> PR 6 – Ribeirão Preto</a:t>
                      </a:r>
                    </a:p>
                  </a:txBody>
                  <a:tcPr marL="91436" marR="91436" marT="45728" marB="4572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>
                          <a:latin typeface="Calibri" pitchFamily="34" charset="0"/>
                        </a:rPr>
                        <a:t>3.763</a:t>
                      </a:r>
                    </a:p>
                  </a:txBody>
                  <a:tcPr marL="91436" marR="91436" marT="45728" marB="45728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2.437.685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>
                          <a:latin typeface="Calibri" pitchFamily="34" charset="0"/>
                        </a:rPr>
                        <a:t>15,44</a:t>
                      </a:r>
                    </a:p>
                  </a:txBody>
                  <a:tcPr marL="91436" marR="91436" marT="45728" marB="45728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5533">
                <a:tc>
                  <a:txBody>
                    <a:bodyPr/>
                    <a:lstStyle/>
                    <a:p>
                      <a:r>
                        <a:rPr lang="pt-BR" sz="1200" dirty="0">
                          <a:latin typeface="Calibri" pitchFamily="34" charset="0"/>
                        </a:rPr>
                        <a:t> PR</a:t>
                      </a:r>
                      <a:r>
                        <a:rPr lang="pt-BR" sz="1200" baseline="0" dirty="0">
                          <a:latin typeface="Calibri" pitchFamily="34" charset="0"/>
                        </a:rPr>
                        <a:t> 7 – Bauru</a:t>
                      </a:r>
                      <a:endParaRPr lang="pt-BR" sz="1200" dirty="0">
                        <a:latin typeface="Calibri" pitchFamily="34" charset="0"/>
                      </a:endParaRPr>
                    </a:p>
                  </a:txBody>
                  <a:tcPr marL="91436" marR="91436" marT="45728" marB="4572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>
                          <a:latin typeface="Calibri" pitchFamily="34" charset="0"/>
                        </a:rPr>
                        <a:t>1.870</a:t>
                      </a:r>
                    </a:p>
                  </a:txBody>
                  <a:tcPr marL="91436" marR="91436" marT="45728" marB="45728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1.627.640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>
                          <a:latin typeface="Calibri" pitchFamily="34" charset="0"/>
                        </a:rPr>
                        <a:t>11,49</a:t>
                      </a:r>
                    </a:p>
                  </a:txBody>
                  <a:tcPr marL="91436" marR="91436" marT="45728" marB="45728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5533">
                <a:tc>
                  <a:txBody>
                    <a:bodyPr/>
                    <a:lstStyle/>
                    <a:p>
                      <a:r>
                        <a:rPr lang="pt-BR" sz="1200" dirty="0">
                          <a:latin typeface="Calibri" pitchFamily="34" charset="0"/>
                        </a:rPr>
                        <a:t> PR 8 – São José</a:t>
                      </a:r>
                      <a:r>
                        <a:rPr lang="pt-BR" sz="1200" baseline="0" dirty="0">
                          <a:latin typeface="Calibri" pitchFamily="34" charset="0"/>
                        </a:rPr>
                        <a:t> do Rio Preto</a:t>
                      </a:r>
                      <a:endParaRPr lang="pt-BR" sz="1200" dirty="0">
                        <a:latin typeface="Calibri" pitchFamily="34" charset="0"/>
                      </a:endParaRPr>
                    </a:p>
                  </a:txBody>
                  <a:tcPr marL="91436" marR="91436" marT="45728" marB="4572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>
                          <a:latin typeface="Calibri" pitchFamily="34" charset="0"/>
                        </a:rPr>
                        <a:t>2.015</a:t>
                      </a:r>
                    </a:p>
                  </a:txBody>
                  <a:tcPr marL="91436" marR="91436" marT="45728" marB="45728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1.597.090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>
                          <a:latin typeface="Calibri" pitchFamily="34" charset="0"/>
                        </a:rPr>
                        <a:t>12,62</a:t>
                      </a:r>
                    </a:p>
                  </a:txBody>
                  <a:tcPr marL="91436" marR="91436" marT="45728" marB="45728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5533">
                <a:tc>
                  <a:txBody>
                    <a:bodyPr/>
                    <a:lstStyle/>
                    <a:p>
                      <a:r>
                        <a:rPr lang="pt-BR" sz="1200" dirty="0">
                          <a:latin typeface="Calibri" pitchFamily="34" charset="0"/>
                        </a:rPr>
                        <a:t> PR 9 – Araçatuba </a:t>
                      </a:r>
                    </a:p>
                  </a:txBody>
                  <a:tcPr marL="91436" marR="91436" marT="45728" marB="4572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>
                          <a:latin typeface="Calibri" pitchFamily="34" charset="0"/>
                        </a:rPr>
                        <a:t>645</a:t>
                      </a:r>
                    </a:p>
                  </a:txBody>
                  <a:tcPr marL="91436" marR="91436" marT="45728" marB="45728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770.940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>
                          <a:latin typeface="Calibri" pitchFamily="34" charset="0"/>
                        </a:rPr>
                        <a:t>8,37</a:t>
                      </a:r>
                    </a:p>
                  </a:txBody>
                  <a:tcPr marL="91436" marR="91436" marT="45728" marB="45728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5533">
                <a:tc>
                  <a:txBody>
                    <a:bodyPr/>
                    <a:lstStyle/>
                    <a:p>
                      <a:r>
                        <a:rPr lang="pt-BR" sz="1200" dirty="0">
                          <a:latin typeface="Calibri" pitchFamily="34" charset="0"/>
                        </a:rPr>
                        <a:t> PR 10 – Presidente Prudente </a:t>
                      </a:r>
                    </a:p>
                  </a:txBody>
                  <a:tcPr marL="91436" marR="91436" marT="45728" marB="4572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>
                          <a:latin typeface="Calibri" pitchFamily="34" charset="0"/>
                        </a:rPr>
                        <a:t>1.074</a:t>
                      </a:r>
                    </a:p>
                  </a:txBody>
                  <a:tcPr marL="91436" marR="91436" marT="45728" marB="45728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863.617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>
                          <a:latin typeface="Calibri" pitchFamily="34" charset="0"/>
                        </a:rPr>
                        <a:t>12,44</a:t>
                      </a:r>
                    </a:p>
                  </a:txBody>
                  <a:tcPr marL="91436" marR="91436" marT="45728" marB="45728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05533">
                <a:tc>
                  <a:txBody>
                    <a:bodyPr/>
                    <a:lstStyle/>
                    <a:p>
                      <a:r>
                        <a:rPr lang="pt-BR" sz="1200" dirty="0">
                          <a:latin typeface="Calibri" pitchFamily="34" charset="0"/>
                        </a:rPr>
                        <a:t> PR 11 – Marília</a:t>
                      </a:r>
                    </a:p>
                  </a:txBody>
                  <a:tcPr marL="91436" marR="91436" marT="45728" marB="4572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>
                          <a:latin typeface="Calibri" pitchFamily="34" charset="0"/>
                        </a:rPr>
                        <a:t>1.055</a:t>
                      </a:r>
                    </a:p>
                  </a:txBody>
                  <a:tcPr marL="91436" marR="91436" marT="45728" marB="45728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1.028.912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>
                          <a:latin typeface="Calibri" pitchFamily="34" charset="0"/>
                        </a:rPr>
                        <a:t>10,25</a:t>
                      </a:r>
                    </a:p>
                  </a:txBody>
                  <a:tcPr marL="91436" marR="91436" marT="45728" marB="45728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05533">
                <a:tc>
                  <a:txBody>
                    <a:bodyPr/>
                    <a:lstStyle/>
                    <a:p>
                      <a:r>
                        <a:rPr lang="pt-BR" sz="1200" dirty="0">
                          <a:latin typeface="Calibri" pitchFamily="34" charset="0"/>
                        </a:rPr>
                        <a:t> PR 12 – São Carlos</a:t>
                      </a:r>
                    </a:p>
                  </a:txBody>
                  <a:tcPr marL="91436" marR="91436" marT="45728" marB="4572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>
                          <a:latin typeface="Calibri" pitchFamily="34" charset="0"/>
                        </a:rPr>
                        <a:t>1.419</a:t>
                      </a:r>
                    </a:p>
                  </a:txBody>
                  <a:tcPr marL="91436" marR="91436" marT="45728" marB="45728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1.130.806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>
                          <a:latin typeface="Calibri" pitchFamily="34" charset="0"/>
                        </a:rPr>
                        <a:t>12,55</a:t>
                      </a:r>
                    </a:p>
                  </a:txBody>
                  <a:tcPr marL="91436" marR="91436" marT="45728" marB="45728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05533">
                <a:tc>
                  <a:txBody>
                    <a:bodyPr/>
                    <a:lstStyle/>
                    <a:p>
                      <a:r>
                        <a:rPr lang="pt-BR" sz="1200" dirty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TOTAL</a:t>
                      </a:r>
                    </a:p>
                  </a:txBody>
                  <a:tcPr marL="91436" marR="91436" marT="45728" marB="4572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19.642</a:t>
                      </a:r>
                    </a:p>
                  </a:txBody>
                  <a:tcPr marL="91436" marR="91436" marT="45728" marB="4572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43.674.533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4,50</a:t>
                      </a:r>
                    </a:p>
                  </a:txBody>
                  <a:tcPr marL="91436" marR="91436" marT="45728" marB="4572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683568" y="6430005"/>
            <a:ext cx="3598863" cy="26161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1100" dirty="0">
                <a:solidFill>
                  <a:srgbClr val="000000"/>
                </a:solidFill>
                <a:cs typeface="Arial" charset="0"/>
              </a:rPr>
              <a:t>Fonte: PGE.NET e Fundação SEADE</a:t>
            </a:r>
          </a:p>
        </p:txBody>
      </p:sp>
    </p:spTree>
    <p:extLst>
      <p:ext uri="{BB962C8B-B14F-4D97-AF65-F5344CB8AC3E}">
        <p14:creationId xmlns:p14="http://schemas.microsoft.com/office/powerpoint/2010/main" val="1533855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ítulo 1"/>
          <p:cNvSpPr>
            <a:spLocks noGrp="1"/>
          </p:cNvSpPr>
          <p:nvPr>
            <p:ph type="title"/>
          </p:nvPr>
        </p:nvSpPr>
        <p:spPr>
          <a:xfrm>
            <a:off x="574675" y="304801"/>
            <a:ext cx="8001000" cy="1107976"/>
          </a:xfrm>
        </p:spPr>
        <p:txBody>
          <a:bodyPr/>
          <a:lstStyle/>
          <a:p>
            <a:pPr algn="just"/>
            <a:r>
              <a:rPr lang="pt-BR" altLang="pt-BR" sz="2400" dirty="0">
                <a:latin typeface="Arial Rounded MT Bold" pitchFamily="34" charset="0"/>
              </a:rPr>
              <a:t>Índice COJUSP de litigiosidade, por Procuradoria Regional 						         </a:t>
            </a:r>
            <a:r>
              <a:rPr lang="pt-BR" altLang="pt-BR" sz="2200" dirty="0">
                <a:latin typeface="Arial Rounded MT Bold" pitchFamily="34" charset="0"/>
              </a:rPr>
              <a:t>2017</a:t>
            </a:r>
          </a:p>
        </p:txBody>
      </p:sp>
      <p:graphicFrame>
        <p:nvGraphicFramePr>
          <p:cNvPr id="2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71767488"/>
              </p:ext>
            </p:extLst>
          </p:nvPr>
        </p:nvGraphicFramePr>
        <p:xfrm>
          <a:off x="611560" y="1916833"/>
          <a:ext cx="8208912" cy="41044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172" name="Retângulo 1"/>
          <p:cNvSpPr>
            <a:spLocks noChangeArrowheads="1"/>
          </p:cNvSpPr>
          <p:nvPr/>
        </p:nvSpPr>
        <p:spPr bwMode="auto">
          <a:xfrm>
            <a:off x="735415" y="6376194"/>
            <a:ext cx="1361270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pt-BR" altLang="pt-BR" sz="1100" dirty="0">
                <a:solidFill>
                  <a:srgbClr val="000000"/>
                </a:solidFill>
                <a:latin typeface="Verdana" pitchFamily="34" charset="0"/>
                <a:cs typeface="Arial" charset="0"/>
              </a:rPr>
              <a:t>Fonte: PGE.NET </a:t>
            </a:r>
            <a:endParaRPr lang="pt-BR" altLang="pt-BR" sz="11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5996772"/>
      </p:ext>
    </p:extLst>
  </p:cSld>
  <p:clrMapOvr>
    <a:masterClrMapping/>
  </p:clrMapOvr>
</p:sld>
</file>

<file path=ppt/theme/theme1.xml><?xml version="1.0" encoding="utf-8"?>
<a:theme xmlns:a="http://schemas.openxmlformats.org/drawingml/2006/main" name="Perfil">
  <a:themeElements>
    <a:clrScheme name="Perfil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Perfil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erfil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fil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fil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fil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fil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fil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fil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rfil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fil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2749</TotalTime>
  <Words>200</Words>
  <Application>Microsoft Office PowerPoint</Application>
  <PresentationFormat>Apresentação na tela (4:3)</PresentationFormat>
  <Paragraphs>74</Paragraphs>
  <Slides>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12" baseType="lpstr">
      <vt:lpstr>Arial</vt:lpstr>
      <vt:lpstr>Arial Black</vt:lpstr>
      <vt:lpstr>Arial Rounded MT Bold</vt:lpstr>
      <vt:lpstr>Calibri</vt:lpstr>
      <vt:lpstr>Verdana</vt:lpstr>
      <vt:lpstr>Wingdings</vt:lpstr>
      <vt:lpstr>Perfil</vt:lpstr>
      <vt:lpstr>Entrada de novas ações judiciais no Estado</vt:lpstr>
      <vt:lpstr>Entrada de novas ações judiciais em saúde pública, no Estado             2017</vt:lpstr>
      <vt:lpstr>Novas ações judiciais – saúde pública, por Procuradoria Regional                 2017</vt:lpstr>
      <vt:lpstr>Nº de novas ações por 10.000 habitantes, segundo a Procuradoria Regional                                             2017</vt:lpstr>
      <vt:lpstr>Índice COJUSP de litigiosidade, por Procuradoria Regional                2017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user</dc:creator>
  <cp:lastModifiedBy>Diógenes Menon</cp:lastModifiedBy>
  <cp:revision>146</cp:revision>
  <cp:lastPrinted>2015-12-29T21:34:59Z</cp:lastPrinted>
  <dcterms:created xsi:type="dcterms:W3CDTF">2014-03-12T18:46:12Z</dcterms:created>
  <dcterms:modified xsi:type="dcterms:W3CDTF">2018-01-17T16:27:40Z</dcterms:modified>
</cp:coreProperties>
</file>